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86" r:id="rId6"/>
    <p:sldId id="287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Maven Pro" panose="020B0604020202020204" charset="0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1" roundtripDataSignature="AMtx7mg9zU6ssOkS+FVVCg9uKUqVx94j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customschemas.google.com/relationships/presentationmetadata" Target="meta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vi-V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0ee0ad7006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g20ee0ad700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240524f1f3_0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30" name="Google Shape;130;g2240524f1f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240524f1f3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37" name="Google Shape;137;g2240524f1f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240524f1f3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43" name="Google Shape;143;g2240524f1f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40524f1f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49" name="Google Shape;149;g2240524f1f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241991bb6d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56" name="Google Shape;156;g2241991bb6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241991bb6d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62" name="Google Shape;162;g2241991bb6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241991bb6d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68" name="Google Shape;168;g2241991bb6d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241991bb6d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74" name="Google Shape;174;g2241991bb6d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241991bb6d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80" name="Google Shape;180;g2241991bb6d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241991bb6d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87" name="Google Shape;187;g2241991bb6d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241991bb6d_0_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95" name="Google Shape;195;g2241991bb6d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241991bb6d_0_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202" name="Google Shape;202;g2241991bb6d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241991bb6d_0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210" name="Google Shape;210;g2241991bb6d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241991bb6d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217" name="Google Shape;217;g2241991bb6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241991bb6d_0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224" name="Google Shape;224;g2241991bb6d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241991bb6d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231" name="Google Shape;231;g2241991bb6d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241991bb6d_0_1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238" name="Google Shape;238;g2241991bb6d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241991bb6d_0_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246" name="Google Shape;246;g2241991bb6d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241991bb6d_0_1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253" name="Google Shape;253;g2241991bb6d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436ef0b6e3_0_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262" name="Google Shape;262;g2436ef0b6e3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241991bb6d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268" name="Google Shape;268;g2241991bb6d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241991bb6d_0_1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274" name="Google Shape;274;g2241991bb6d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0" name="Google Shape;28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36ef0b6e3_0_1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04" name="Google Shape;104;g2436ef0b6e3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36ef0b6e3_0_1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04" name="Google Shape;104;g2436ef0b6e3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48302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36ef0b6e3_0_1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04" name="Google Shape;104;g2436ef0b6e3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557626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240524f1f3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10" name="Google Shape;110;g2240524f1f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240524f1f3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17" name="Google Shape;117;g2240524f1f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240524f1f3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vi-VN" sz="1100">
                <a:latin typeface="Arial"/>
                <a:ea typeface="Arial"/>
                <a:cs typeface="Arial"/>
                <a:sym typeface="Arial"/>
              </a:rPr>
              <a:t>Efficient Market Hypothesis, ChatGPT, etc.</a:t>
            </a:r>
            <a:endParaRPr/>
          </a:p>
        </p:txBody>
      </p:sp>
      <p:sp>
        <p:nvSpPr>
          <p:cNvPr id="124" name="Google Shape;124;g2240524f1f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7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8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8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29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2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0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0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3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2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3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3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5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5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6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6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hyperlink" Target="https://www.geeksforgeeks.org/hyperparameter-tunin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geeksforgeeks.org/hyperparameter-tuning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g20ee0ad7006_1_0" descr="Logo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40524f1f3_0_35"/>
          <p:cNvSpPr txBox="1"/>
          <p:nvPr/>
        </p:nvSpPr>
        <p:spPr>
          <a:xfrm>
            <a:off x="304800" y="139783"/>
            <a:ext cx="520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g2240524f1f3_0_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825797"/>
            <a:ext cx="8543925" cy="478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2240524f1f3_0_35"/>
          <p:cNvSpPr txBox="1"/>
          <p:nvPr/>
        </p:nvSpPr>
        <p:spPr>
          <a:xfrm>
            <a:off x="-3471300" y="139775"/>
            <a:ext cx="33420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Chon feature (x, y, z, m, n,q,age, day of week, ma12 &gt; close)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lựa chọn feature nào đc xét đầu tiên làm gốc cây và các nút tiếp theo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Điểm cắt là gì? Cắt như thế nào? Cắt để đạt đc điều gì min? 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Khi nào dừng? Khi học tổng quát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240524f1f3_0_28"/>
          <p:cNvSpPr txBox="1"/>
          <p:nvPr/>
        </p:nvSpPr>
        <p:spPr>
          <a:xfrm>
            <a:off x="304800" y="139783"/>
            <a:ext cx="520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g2240524f1f3_0_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7927" y="798358"/>
            <a:ext cx="8346814" cy="515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240524f1f3_0_42"/>
          <p:cNvSpPr txBox="1"/>
          <p:nvPr/>
        </p:nvSpPr>
        <p:spPr>
          <a:xfrm>
            <a:off x="304800" y="139783"/>
            <a:ext cx="520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g2240524f1f3_0_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781584"/>
            <a:ext cx="8534401" cy="590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240524f1f3_0_0"/>
          <p:cNvSpPr txBox="1"/>
          <p:nvPr/>
        </p:nvSpPr>
        <p:spPr>
          <a:xfrm>
            <a:off x="304800" y="139783"/>
            <a:ext cx="5208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2240524f1f3_0_0"/>
          <p:cNvSpPr txBox="1"/>
          <p:nvPr/>
        </p:nvSpPr>
        <p:spPr>
          <a:xfrm>
            <a:off x="304800" y="822266"/>
            <a:ext cx="8423564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Làm sao để xây dựng cây quyết định, nên bắt đầu từ feature nào?</a:t>
            </a: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3" name="Google Shape;153;g2240524f1f3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1267719"/>
            <a:ext cx="8752200" cy="4392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241991bb6d_0_7"/>
          <p:cNvSpPr txBox="1"/>
          <p:nvPr/>
        </p:nvSpPr>
        <p:spPr>
          <a:xfrm>
            <a:off x="304800" y="139783"/>
            <a:ext cx="520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Information Gain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g2241991bb6d_0_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786627"/>
            <a:ext cx="8538865" cy="432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241991bb6d_0_20"/>
          <p:cNvSpPr txBox="1"/>
          <p:nvPr/>
        </p:nvSpPr>
        <p:spPr>
          <a:xfrm>
            <a:off x="304800" y="139783"/>
            <a:ext cx="52080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Information Gain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g2241991bb6d_0_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878363"/>
            <a:ext cx="8506691" cy="465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241991bb6d_0_64"/>
          <p:cNvSpPr txBox="1"/>
          <p:nvPr/>
        </p:nvSpPr>
        <p:spPr>
          <a:xfrm>
            <a:off x="304800" y="139783"/>
            <a:ext cx="52080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Information Gain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g2241991bb6d_0_6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7929" y="809106"/>
            <a:ext cx="8377380" cy="511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241991bb6d_0_27"/>
          <p:cNvSpPr txBox="1"/>
          <p:nvPr/>
        </p:nvSpPr>
        <p:spPr>
          <a:xfrm>
            <a:off x="304800" y="139783"/>
            <a:ext cx="52080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Information Gain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g2241991bb6d_0_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845528"/>
            <a:ext cx="8599055" cy="5176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241991bb6d_0_34"/>
          <p:cNvSpPr txBox="1"/>
          <p:nvPr/>
        </p:nvSpPr>
        <p:spPr>
          <a:xfrm>
            <a:off x="304800" y="139783"/>
            <a:ext cx="52080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Information Gain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g2241991bb6d_0_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7927" y="822650"/>
            <a:ext cx="8426147" cy="509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2241991bb6d_0_34"/>
          <p:cNvSpPr txBox="1"/>
          <p:nvPr/>
        </p:nvSpPr>
        <p:spPr>
          <a:xfrm>
            <a:off x="5692575" y="5328550"/>
            <a:ext cx="31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241991bb6d_0_42"/>
          <p:cNvSpPr txBox="1"/>
          <p:nvPr/>
        </p:nvSpPr>
        <p:spPr>
          <a:xfrm>
            <a:off x="304800" y="139783"/>
            <a:ext cx="52080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Information Gain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2241991bb6d_0_42"/>
          <p:cNvSpPr txBox="1"/>
          <p:nvPr/>
        </p:nvSpPr>
        <p:spPr>
          <a:xfrm>
            <a:off x="5692575" y="5328550"/>
            <a:ext cx="31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g2241991bb6d_0_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806025"/>
            <a:ext cx="8509275" cy="535463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2241991bb6d_0_42"/>
          <p:cNvSpPr txBox="1"/>
          <p:nvPr/>
        </p:nvSpPr>
        <p:spPr>
          <a:xfrm>
            <a:off x="-3507950" y="0"/>
            <a:ext cx="3342000" cy="3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 = 14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Youth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infor(Youth) = (⅗) * log(5/3) + ⅖ *log(5/2)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3n2y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Middle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infor(Middle)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Senior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infor(senior) =? 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 infor_age(D) =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5/14 * infor(Y) + 4/14 * infor(M) * 5/14 * inf(S)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vi-VN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infor(D) - </a:t>
            </a:r>
            <a:r>
              <a:rPr lang="vi-VN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infor_age(D)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/>
        </p:nvSpPr>
        <p:spPr>
          <a:xfrm>
            <a:off x="1710635" y="1809406"/>
            <a:ext cx="653166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vi-VN" sz="2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Machine Learning For Investment</a:t>
            </a:r>
            <a:endParaRPr sz="2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2781301" y="3025123"/>
            <a:ext cx="6191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vi-VN" sz="2800" b="1" i="1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Chủ đề: Decision tree</a:t>
            </a:r>
            <a:endParaRPr sz="2800" b="1" i="1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5394036" y="4841000"/>
            <a:ext cx="3452988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vi-VN" sz="28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GV.</a:t>
            </a:r>
            <a:r>
              <a:rPr lang="vi-VN" sz="2800" i="1" dirty="0">
                <a:solidFill>
                  <a:schemeClr val="dk1"/>
                </a:solidFill>
              </a:rPr>
              <a:t>Đặng Trí </a:t>
            </a:r>
            <a:r>
              <a:rPr lang="vi-VN" sz="2800" i="1" dirty="0" smtClean="0">
                <a:solidFill>
                  <a:schemeClr val="dk1"/>
                </a:solidFill>
              </a:rPr>
              <a:t>Thanh</a:t>
            </a:r>
            <a:endParaRPr lang="en-US" sz="2800" i="1" dirty="0" smtClean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800" b="0" i="1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US" sz="2800" b="0" i="1" u="none" strike="noStrike" cap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Huỳnh</a:t>
            </a:r>
            <a:r>
              <a:rPr lang="en-US" sz="2800" b="0" i="1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Văn Nam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241991bb6d_0_49"/>
          <p:cNvSpPr txBox="1"/>
          <p:nvPr/>
        </p:nvSpPr>
        <p:spPr>
          <a:xfrm>
            <a:off x="304800" y="139783"/>
            <a:ext cx="52080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Information Gain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g2241991bb6d_0_49"/>
          <p:cNvSpPr txBox="1"/>
          <p:nvPr/>
        </p:nvSpPr>
        <p:spPr>
          <a:xfrm>
            <a:off x="5692575" y="5328550"/>
            <a:ext cx="31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9" name="Google Shape;199;g2241991bb6d_0_4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1" y="849562"/>
            <a:ext cx="8509274" cy="43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241991bb6d_0_56"/>
          <p:cNvSpPr txBox="1"/>
          <p:nvPr/>
        </p:nvSpPr>
        <p:spPr>
          <a:xfrm>
            <a:off x="304800" y="139783"/>
            <a:ext cx="5208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Gini index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2241991bb6d_0_56"/>
          <p:cNvSpPr txBox="1"/>
          <p:nvPr/>
        </p:nvSpPr>
        <p:spPr>
          <a:xfrm>
            <a:off x="5692575" y="5328550"/>
            <a:ext cx="31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6" name="Google Shape;206;g2241991bb6d_0_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850132"/>
            <a:ext cx="7708351" cy="500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2241991bb6d_0_5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54625" y="1452591"/>
            <a:ext cx="2989375" cy="1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241991bb6d_0_74"/>
          <p:cNvSpPr txBox="1"/>
          <p:nvPr/>
        </p:nvSpPr>
        <p:spPr>
          <a:xfrm>
            <a:off x="304800" y="139783"/>
            <a:ext cx="5208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Gini index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2241991bb6d_0_74"/>
          <p:cNvSpPr txBox="1"/>
          <p:nvPr/>
        </p:nvSpPr>
        <p:spPr>
          <a:xfrm>
            <a:off x="5692575" y="5328550"/>
            <a:ext cx="31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4" name="Google Shape;214;g2241991bb6d_0_7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0103" y="786648"/>
            <a:ext cx="7239133" cy="485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241991bb6d_0_82"/>
          <p:cNvSpPr txBox="1"/>
          <p:nvPr/>
        </p:nvSpPr>
        <p:spPr>
          <a:xfrm>
            <a:off x="304800" y="139783"/>
            <a:ext cx="5208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Gini index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2241991bb6d_0_82"/>
          <p:cNvSpPr txBox="1"/>
          <p:nvPr/>
        </p:nvSpPr>
        <p:spPr>
          <a:xfrm>
            <a:off x="5692575" y="5328550"/>
            <a:ext cx="31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g2241991bb6d_0_8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809438"/>
            <a:ext cx="8362176" cy="481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241991bb6d_0_89"/>
          <p:cNvSpPr txBox="1"/>
          <p:nvPr/>
        </p:nvSpPr>
        <p:spPr>
          <a:xfrm>
            <a:off x="304800" y="139783"/>
            <a:ext cx="5208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Gini index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2241991bb6d_0_89"/>
          <p:cNvSpPr txBox="1"/>
          <p:nvPr/>
        </p:nvSpPr>
        <p:spPr>
          <a:xfrm>
            <a:off x="5692575" y="5328550"/>
            <a:ext cx="31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" name="Google Shape;228;g2241991bb6d_0_8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6993" y="817125"/>
            <a:ext cx="7849725" cy="49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241991bb6d_0_96"/>
          <p:cNvSpPr txBox="1"/>
          <p:nvPr/>
        </p:nvSpPr>
        <p:spPr>
          <a:xfrm>
            <a:off x="304800" y="139783"/>
            <a:ext cx="5208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Gini index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g2241991bb6d_0_96"/>
          <p:cNvSpPr txBox="1"/>
          <p:nvPr/>
        </p:nvSpPr>
        <p:spPr>
          <a:xfrm>
            <a:off x="5692575" y="5328550"/>
            <a:ext cx="31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" name="Google Shape;235;g2241991bb6d_0_9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2409" y="802400"/>
            <a:ext cx="8368200" cy="492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241991bb6d_0_103"/>
          <p:cNvSpPr txBox="1"/>
          <p:nvPr/>
        </p:nvSpPr>
        <p:spPr>
          <a:xfrm>
            <a:off x="304800" y="139783"/>
            <a:ext cx="5208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Gini index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2241991bb6d_0_103"/>
          <p:cNvSpPr txBox="1"/>
          <p:nvPr/>
        </p:nvSpPr>
        <p:spPr>
          <a:xfrm>
            <a:off x="5692575" y="5328550"/>
            <a:ext cx="31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2" name="Google Shape;242;g2241991bb6d_0_10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2173" y="810848"/>
            <a:ext cx="8133399" cy="482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g2241991bb6d_0_10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05500" y="2423576"/>
            <a:ext cx="3935800" cy="353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241991bb6d_0_110"/>
          <p:cNvSpPr txBox="1"/>
          <p:nvPr/>
        </p:nvSpPr>
        <p:spPr>
          <a:xfrm>
            <a:off x="304800" y="139783"/>
            <a:ext cx="5208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Gini index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g2241991bb6d_0_110"/>
          <p:cNvSpPr txBox="1"/>
          <p:nvPr/>
        </p:nvSpPr>
        <p:spPr>
          <a:xfrm>
            <a:off x="5692575" y="5328550"/>
            <a:ext cx="31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0" name="Google Shape;250;g2241991bb6d_0_1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7214" y="837175"/>
            <a:ext cx="8167900" cy="489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241991bb6d_0_117"/>
          <p:cNvSpPr txBox="1"/>
          <p:nvPr/>
        </p:nvSpPr>
        <p:spPr>
          <a:xfrm>
            <a:off x="304800" y="139783"/>
            <a:ext cx="5208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Gini index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g2241991bb6d_0_117"/>
          <p:cNvSpPr txBox="1"/>
          <p:nvPr/>
        </p:nvSpPr>
        <p:spPr>
          <a:xfrm>
            <a:off x="5692575" y="5328550"/>
            <a:ext cx="312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7" name="Google Shape;257;g2241991bb6d_0_117"/>
          <p:cNvPicPr preferRelativeResize="0"/>
          <p:nvPr/>
        </p:nvPicPr>
        <p:blipFill rotWithShape="1">
          <a:blip r:embed="rId4">
            <a:alphaModFix/>
          </a:blip>
          <a:srcRect l="1650" t="3000" r="-1648" b="-2999"/>
          <a:stretch/>
        </p:blipFill>
        <p:spPr>
          <a:xfrm>
            <a:off x="446975" y="918117"/>
            <a:ext cx="3562350" cy="27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g2241991bb6d_0_1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92575" y="803817"/>
            <a:ext cx="2962275" cy="286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2241991bb6d_0_11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261650" y="4394383"/>
            <a:ext cx="4524375" cy="4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436ef0b6e3_0_128"/>
          <p:cNvSpPr txBox="1"/>
          <p:nvPr/>
        </p:nvSpPr>
        <p:spPr>
          <a:xfrm>
            <a:off x="304800" y="139783"/>
            <a:ext cx="5208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Hyperparameter tuning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g2436ef0b6e3_0_1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04800" y="815225"/>
            <a:ext cx="8590951" cy="4832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/>
        </p:nvSpPr>
        <p:spPr>
          <a:xfrm>
            <a:off x="304800" y="154525"/>
            <a:ext cx="6865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Nội dung chính</a:t>
            </a:r>
            <a:endParaRPr sz="2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374289" y="501941"/>
            <a:ext cx="8391020" cy="3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i="0" u="none" strike="noStrike" cap="none" dirty="0">
              <a:solidFill>
                <a:schemeClr val="dk1"/>
              </a:solidFill>
              <a:latin typeface="+mn-lt"/>
              <a:ea typeface="Maven Pro"/>
              <a:cs typeface="Maven Pro"/>
              <a:sym typeface="Maven Pro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ven Pro"/>
              <a:buAutoNum type="arabicPeriod"/>
            </a:pPr>
            <a:r>
              <a:rPr lang="vi-VN" sz="2000" i="0" u="none" strike="noStrike" cap="none" dirty="0">
                <a:solidFill>
                  <a:schemeClr val="dk1"/>
                </a:solidFill>
                <a:latin typeface="+mn-lt"/>
                <a:ea typeface="Maven Pro"/>
                <a:cs typeface="Maven Pro"/>
                <a:sym typeface="Maven Pro"/>
              </a:rPr>
              <a:t>Decision tree</a:t>
            </a:r>
            <a:endParaRPr sz="2000" i="0" u="none" strike="noStrike" cap="none" dirty="0">
              <a:solidFill>
                <a:schemeClr val="dk1"/>
              </a:solidFill>
              <a:latin typeface="+mn-lt"/>
              <a:ea typeface="Maven Pro"/>
              <a:cs typeface="Maven Pro"/>
              <a:sym typeface="Maven Pro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ven Pro"/>
              <a:buAutoNum type="arabicPeriod"/>
            </a:pPr>
            <a:r>
              <a:rPr lang="vi-VN" sz="2000" i="0" u="none" strike="noStrike" cap="none" dirty="0">
                <a:solidFill>
                  <a:schemeClr val="dk1"/>
                </a:solidFill>
                <a:latin typeface="+mn-lt"/>
                <a:ea typeface="Maven Pro"/>
                <a:cs typeface="Maven Pro"/>
                <a:sym typeface="Maven Pro"/>
              </a:rPr>
              <a:t>Information gain and Gini</a:t>
            </a:r>
            <a:endParaRPr sz="2000" i="0" u="none" strike="noStrike" cap="none" dirty="0">
              <a:solidFill>
                <a:schemeClr val="dk1"/>
              </a:solidFill>
              <a:latin typeface="+mn-lt"/>
              <a:ea typeface="Maven Pro"/>
              <a:cs typeface="Maven Pro"/>
              <a:sym typeface="Maven Pro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ven Pro"/>
              <a:buAutoNum type="arabicPeriod"/>
            </a:pPr>
            <a:r>
              <a:rPr lang="vi-VN" sz="2000" i="0" u="none" strike="noStrike" cap="none" dirty="0">
                <a:solidFill>
                  <a:schemeClr val="dk1"/>
                </a:solidFill>
                <a:latin typeface="+mn-lt"/>
                <a:ea typeface="Maven Pro"/>
                <a:cs typeface="Maven Pro"/>
                <a:sym typeface="Maven Pro"/>
              </a:rPr>
              <a:t>Hyperparameter</a:t>
            </a:r>
            <a:endParaRPr sz="2000" i="0" u="none" strike="noStrike" cap="none" dirty="0">
              <a:solidFill>
                <a:schemeClr val="dk1"/>
              </a:solidFill>
              <a:latin typeface="+mn-lt"/>
              <a:ea typeface="Maven Pro"/>
              <a:cs typeface="Maven Pro"/>
              <a:sym typeface="Maven Pro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ven Pro"/>
              <a:buAutoNum type="arabicPeriod"/>
            </a:pPr>
            <a:r>
              <a:rPr lang="vi-VN" sz="2000" i="0" u="none" strike="noStrike" cap="none" dirty="0">
                <a:solidFill>
                  <a:schemeClr val="dk1"/>
                </a:solidFill>
                <a:latin typeface="+mn-lt"/>
                <a:ea typeface="Maven Pro"/>
                <a:cs typeface="Maven Pro"/>
                <a:sym typeface="Maven Pro"/>
              </a:rPr>
              <a:t>Backtest</a:t>
            </a:r>
            <a:endParaRPr sz="2000" i="0" u="none" strike="noStrike" cap="none" dirty="0">
              <a:solidFill>
                <a:schemeClr val="dk1"/>
              </a:solidFill>
              <a:latin typeface="+mn-lt"/>
              <a:ea typeface="Maven Pro"/>
              <a:cs typeface="Maven Pro"/>
              <a:sym typeface="Maven Pr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i="0" u="none" strike="noStrike" cap="none" dirty="0">
              <a:solidFill>
                <a:schemeClr val="dk1"/>
              </a:solidFill>
              <a:latin typeface="+mn-lt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241991bb6d_0_131"/>
          <p:cNvSpPr txBox="1"/>
          <p:nvPr/>
        </p:nvSpPr>
        <p:spPr>
          <a:xfrm>
            <a:off x="304800" y="139783"/>
            <a:ext cx="5208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Hyperparameter tuning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2241991bb6d_0_131"/>
          <p:cNvSpPr txBox="1"/>
          <p:nvPr/>
        </p:nvSpPr>
        <p:spPr>
          <a:xfrm>
            <a:off x="304800" y="762259"/>
            <a:ext cx="6787200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38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Calibri"/>
              <a:buChar char="-"/>
            </a:pPr>
            <a:r>
              <a:rPr lang="vi-VN" sz="2000" b="0" i="0" u="none" strike="noStrike" cap="none" dirty="0">
                <a:solidFill>
                  <a:srgbClr val="000000"/>
                </a:solidFill>
                <a:latin typeface="+mn-lt"/>
                <a:ea typeface="Calibri"/>
                <a:cs typeface="Calibri"/>
                <a:sym typeface="Calibri"/>
              </a:rPr>
              <a:t>Gini or Information gain?</a:t>
            </a:r>
            <a:endParaRPr sz="2000" b="0" i="0" u="none" strike="noStrike" cap="none" dirty="0">
              <a:solidFill>
                <a:srgbClr val="000000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457200" marR="0" lvl="0" indent="-438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3300"/>
              <a:buFont typeface="Calibri"/>
              <a:buChar char="-"/>
            </a:pPr>
            <a:r>
              <a:rPr lang="vi-VN" sz="2000" b="0" i="0" u="none" strike="noStrike" cap="none" dirty="0">
                <a:solidFill>
                  <a:srgbClr val="CC0000"/>
                </a:solidFill>
                <a:latin typeface="+mn-lt"/>
                <a:ea typeface="Calibri"/>
                <a:cs typeface="Calibri"/>
                <a:sym typeface="Calibri"/>
              </a:rPr>
              <a:t>Depth of the tree?</a:t>
            </a:r>
            <a:endParaRPr sz="2000" b="0" i="0" u="none" strike="noStrike" cap="none" dirty="0">
              <a:solidFill>
                <a:srgbClr val="CC0000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457200" marR="0" lvl="0" indent="-438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3300"/>
              <a:buFont typeface="Calibri"/>
              <a:buChar char="-"/>
            </a:pPr>
            <a:r>
              <a:rPr lang="vi-VN" sz="2000" b="0" i="0" u="none" strike="noStrike" cap="none" dirty="0">
                <a:solidFill>
                  <a:srgbClr val="CC0000"/>
                </a:solidFill>
                <a:latin typeface="+mn-lt"/>
                <a:ea typeface="Calibri"/>
                <a:cs typeface="Calibri"/>
                <a:sym typeface="Calibri"/>
              </a:rPr>
              <a:t>Number of leaf?</a:t>
            </a:r>
            <a:endParaRPr sz="2000" b="0" i="0" u="none" strike="noStrike" cap="none" dirty="0">
              <a:solidFill>
                <a:srgbClr val="CC0000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457200" marR="0" lvl="0" indent="-438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3300"/>
              <a:buFont typeface="Calibri"/>
              <a:buChar char="-"/>
            </a:pPr>
            <a:r>
              <a:rPr lang="vi-VN" sz="2000" b="0" i="0" u="none" strike="noStrike" cap="none" dirty="0">
                <a:solidFill>
                  <a:srgbClr val="CC0000"/>
                </a:solidFill>
                <a:latin typeface="+mn-lt"/>
                <a:ea typeface="Calibri"/>
                <a:cs typeface="Calibri"/>
                <a:sym typeface="Calibri"/>
              </a:rPr>
              <a:t>Min samples in leaf?</a:t>
            </a:r>
            <a:endParaRPr sz="2000" b="0" i="0" u="none" strike="noStrike" cap="none" dirty="0">
              <a:solidFill>
                <a:srgbClr val="CC0000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457200" marR="0" lvl="0" indent="-438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3300"/>
              <a:buFont typeface="Calibri"/>
              <a:buChar char="-"/>
            </a:pPr>
            <a:r>
              <a:rPr lang="vi-VN" sz="2000" b="0" i="0" u="none" strike="noStrike" cap="none" dirty="0">
                <a:solidFill>
                  <a:srgbClr val="CC0000"/>
                </a:solidFill>
                <a:latin typeface="+mn-lt"/>
                <a:ea typeface="Calibri"/>
                <a:cs typeface="Calibri"/>
                <a:sym typeface="Calibri"/>
              </a:rPr>
              <a:t>Split data feature?</a:t>
            </a:r>
            <a:endParaRPr sz="2000" b="0" i="0" u="none" strike="noStrike" cap="none" dirty="0">
              <a:solidFill>
                <a:srgbClr val="CC0000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241991bb6d_0_142"/>
          <p:cNvSpPr txBox="1"/>
          <p:nvPr/>
        </p:nvSpPr>
        <p:spPr>
          <a:xfrm>
            <a:off x="304800" y="139783"/>
            <a:ext cx="520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Regression task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7" name="Google Shape;277;g2241991bb6d_0_1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799" y="814770"/>
            <a:ext cx="8591841" cy="387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436ef0b6e3_0_117"/>
          <p:cNvSpPr txBox="1"/>
          <p:nvPr/>
        </p:nvSpPr>
        <p:spPr>
          <a:xfrm>
            <a:off x="304800" y="139783"/>
            <a:ext cx="520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52;g2240524f1f3_0_0"/>
          <p:cNvSpPr txBox="1"/>
          <p:nvPr/>
        </p:nvSpPr>
        <p:spPr>
          <a:xfrm>
            <a:off x="304800" y="822266"/>
            <a:ext cx="8423564" cy="295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vi-VN" sz="2000" dirty="0">
                <a:solidFill>
                  <a:srgbClr val="002060"/>
                </a:solidFill>
                <a:latin typeface="5"/>
              </a:rPr>
              <a:t>Cây quy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ế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t 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đị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nh (Decision Tree): là</a:t>
            </a:r>
            <a:br>
              <a:rPr lang="vi-VN" sz="2000" dirty="0">
                <a:solidFill>
                  <a:srgbClr val="002060"/>
                </a:solidFill>
                <a:latin typeface="5"/>
              </a:rPr>
            </a:br>
            <a:r>
              <a:rPr lang="vi-VN" sz="2000" dirty="0">
                <a:solidFill>
                  <a:srgbClr val="002060"/>
                </a:solidFill>
                <a:latin typeface="5"/>
              </a:rPr>
              <a:t>m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ộ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t ph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ươ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ng pháp h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ọ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c máy d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ự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a trên</a:t>
            </a:r>
            <a:br>
              <a:rPr lang="vi-VN" sz="2000" dirty="0">
                <a:solidFill>
                  <a:srgbClr val="002060"/>
                </a:solidFill>
                <a:latin typeface="5"/>
              </a:rPr>
            </a:br>
            <a:r>
              <a:rPr lang="vi-VN" sz="2000" dirty="0">
                <a:solidFill>
                  <a:srgbClr val="002060"/>
                </a:solidFill>
                <a:latin typeface="5"/>
              </a:rPr>
              <a:t>c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ấ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u trúc phân t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ầ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ng 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để 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d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ự đ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oán k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ế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t</a:t>
            </a:r>
            <a:br>
              <a:rPr lang="vi-VN" sz="2000" dirty="0">
                <a:solidFill>
                  <a:srgbClr val="002060"/>
                </a:solidFill>
                <a:latin typeface="5"/>
              </a:rPr>
            </a:br>
            <a:r>
              <a:rPr lang="vi-VN" sz="2000" dirty="0">
                <a:solidFill>
                  <a:srgbClr val="002060"/>
                </a:solidFill>
                <a:latin typeface="5"/>
              </a:rPr>
              <a:t>qu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ả 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c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ủ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a bi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ế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n ph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ụ 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thu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ộ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c.</a:t>
            </a:r>
            <a:br>
              <a:rPr lang="vi-VN" sz="2000" dirty="0">
                <a:solidFill>
                  <a:srgbClr val="002060"/>
                </a:solidFill>
                <a:latin typeface="5"/>
              </a:rPr>
            </a:br>
            <a:r>
              <a:rPr lang="vi-VN" sz="2000" dirty="0">
                <a:solidFill>
                  <a:srgbClr val="002060"/>
                </a:solidFill>
                <a:latin typeface="SegoeUISymbol"/>
              </a:rPr>
              <a:t>❖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Có th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ể 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gi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ả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i quy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ế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t c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ả 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bài </a:t>
            </a:r>
            <a:r>
              <a:rPr lang="vi-VN" sz="2000" dirty="0" smtClean="0">
                <a:solidFill>
                  <a:srgbClr val="002060"/>
                </a:solidFill>
                <a:latin typeface="5"/>
              </a:rPr>
              <a:t>toán</a:t>
            </a:r>
            <a:r>
              <a:rPr lang="en-US" sz="2000" dirty="0" smtClean="0">
                <a:solidFill>
                  <a:srgbClr val="002060"/>
                </a:solidFill>
                <a:latin typeface="5"/>
              </a:rPr>
              <a:t> </a:t>
            </a:r>
            <a:r>
              <a:rPr lang="vi-VN" sz="2000" dirty="0" smtClean="0">
                <a:solidFill>
                  <a:srgbClr val="002060"/>
                </a:solidFill>
                <a:latin typeface="5"/>
              </a:rPr>
              <a:t>phân</a:t>
            </a:r>
            <a:endParaRPr lang="en-US" sz="2000" dirty="0" smtClean="0">
              <a:solidFill>
                <a:srgbClr val="002060"/>
              </a:solidFill>
              <a:latin typeface="5"/>
            </a:endParaRPr>
          </a:p>
          <a:p>
            <a:r>
              <a:rPr lang="vi-VN" sz="2000" dirty="0" smtClean="0">
                <a:solidFill>
                  <a:srgbClr val="002060"/>
                </a:solidFill>
                <a:latin typeface="5"/>
              </a:rPr>
              <a:t>l</a:t>
            </a:r>
            <a:r>
              <a:rPr lang="vi-VN" sz="2000" dirty="0" smtClean="0">
                <a:solidFill>
                  <a:srgbClr val="002060"/>
                </a:solidFill>
                <a:latin typeface="Calibri" panose="020F0502020204030204" pitchFamily="34" charset="0"/>
              </a:rPr>
              <a:t>ớ</a:t>
            </a:r>
            <a:r>
              <a:rPr lang="vi-VN" sz="2000" dirty="0" smtClean="0">
                <a:solidFill>
                  <a:srgbClr val="002060"/>
                </a:solidFill>
                <a:latin typeface="5"/>
              </a:rPr>
              <a:t>p 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và h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ồ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i quy</a:t>
            </a:r>
            <a:br>
              <a:rPr lang="vi-VN" sz="2000" dirty="0">
                <a:solidFill>
                  <a:srgbClr val="002060"/>
                </a:solidFill>
                <a:latin typeface="5"/>
              </a:rPr>
            </a:br>
            <a:r>
              <a:rPr lang="vi-VN" sz="2000" dirty="0">
                <a:solidFill>
                  <a:srgbClr val="002060"/>
                </a:solidFill>
                <a:latin typeface="SegoeUISymbol"/>
              </a:rPr>
              <a:t>❖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Ví d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ụ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: phân l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ớ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p 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độ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ng v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ậ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t </a:t>
            </a:r>
            <a:r>
              <a:rPr lang="vi-VN" sz="2000" dirty="0" smtClean="0">
                <a:solidFill>
                  <a:srgbClr val="002060"/>
                </a:solidFill>
                <a:latin typeface="5"/>
              </a:rPr>
              <a:t>d</a:t>
            </a:r>
            <a:r>
              <a:rPr lang="vi-VN" sz="2000" dirty="0" smtClean="0">
                <a:solidFill>
                  <a:srgbClr val="002060"/>
                </a:solidFill>
                <a:latin typeface="Calibri" panose="020F0502020204030204" pitchFamily="34" charset="0"/>
              </a:rPr>
              <a:t>ự</a:t>
            </a:r>
            <a:r>
              <a:rPr lang="vi-VN" sz="2000" dirty="0" smtClean="0">
                <a:solidFill>
                  <a:srgbClr val="002060"/>
                </a:solidFill>
                <a:latin typeface="5"/>
              </a:rPr>
              <a:t>a</a:t>
            </a:r>
            <a:r>
              <a:rPr lang="en-US" sz="2000" dirty="0" smtClean="0">
                <a:solidFill>
                  <a:srgbClr val="002060"/>
                </a:solidFill>
                <a:latin typeface="5"/>
              </a:rPr>
              <a:t> </a:t>
            </a:r>
            <a:r>
              <a:rPr lang="vi-VN" sz="2000" dirty="0" smtClean="0">
                <a:solidFill>
                  <a:srgbClr val="002060"/>
                </a:solidFill>
                <a:latin typeface="5"/>
              </a:rPr>
              <a:t>vào</a:t>
            </a:r>
            <a:endParaRPr lang="en-US" sz="2000" dirty="0" smtClean="0">
              <a:solidFill>
                <a:srgbClr val="002060"/>
              </a:solidFill>
              <a:latin typeface="5"/>
            </a:endParaRPr>
          </a:p>
          <a:p>
            <a:r>
              <a:rPr lang="vi-VN" sz="2000" dirty="0" smtClean="0">
                <a:solidFill>
                  <a:srgbClr val="002060"/>
                </a:solidFill>
                <a:latin typeface="5"/>
              </a:rPr>
              <a:t>màu 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s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ắ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c và chi</a:t>
            </a:r>
            <a:r>
              <a:rPr lang="vi-VN" sz="2000" dirty="0">
                <a:solidFill>
                  <a:srgbClr val="002060"/>
                </a:solidFill>
                <a:latin typeface="Calibri" panose="020F0502020204030204" pitchFamily="34" charset="0"/>
              </a:rPr>
              <a:t>ề</a:t>
            </a:r>
            <a:r>
              <a:rPr lang="vi-VN" sz="2000" dirty="0">
                <a:solidFill>
                  <a:srgbClr val="002060"/>
                </a:solidFill>
                <a:latin typeface="5"/>
              </a:rPr>
              <a:t>u cao</a:t>
            </a:r>
            <a:r>
              <a:rPr lang="vi-VN" sz="2000" dirty="0"/>
              <a:t> </a:t>
            </a:r>
            <a:br>
              <a:rPr lang="vi-VN" sz="2000" dirty="0"/>
            </a:b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6582" y="822266"/>
            <a:ext cx="4343400" cy="3810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436ef0b6e3_0_117"/>
          <p:cNvSpPr txBox="1"/>
          <p:nvPr/>
        </p:nvSpPr>
        <p:spPr>
          <a:xfrm>
            <a:off x="304800" y="139783"/>
            <a:ext cx="520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g2436ef0b6e3_0_1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2400" y="795283"/>
            <a:ext cx="8839201" cy="526744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1248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436ef0b6e3_0_117"/>
          <p:cNvSpPr txBox="1"/>
          <p:nvPr/>
        </p:nvSpPr>
        <p:spPr>
          <a:xfrm>
            <a:off x="304800" y="139783"/>
            <a:ext cx="520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52;g2240524f1f3_0_0"/>
          <p:cNvSpPr txBox="1"/>
          <p:nvPr/>
        </p:nvSpPr>
        <p:spPr>
          <a:xfrm>
            <a:off x="304800" y="822266"/>
            <a:ext cx="8423564" cy="3046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dirty="0" err="1">
                <a:solidFill>
                  <a:srgbClr val="002060"/>
                </a:solidFill>
              </a:rPr>
              <a:t>Các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thuật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ngữ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quan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trọng</a:t>
            </a:r>
            <a:r>
              <a:rPr lang="en-US" dirty="0">
                <a:solidFill>
                  <a:srgbClr val="002060"/>
                </a:solidFill>
              </a:rPr>
              <a:t>: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❖</a:t>
            </a:r>
            <a:r>
              <a:rPr lang="en-US" dirty="0" err="1">
                <a:solidFill>
                  <a:srgbClr val="002060"/>
                </a:solidFill>
              </a:rPr>
              <a:t>Độ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hỗn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loạn</a:t>
            </a:r>
            <a:r>
              <a:rPr lang="en-US" dirty="0">
                <a:solidFill>
                  <a:srgbClr val="002060"/>
                </a:solidFill>
              </a:rPr>
              <a:t> (Entropy): </a:t>
            </a:r>
            <a:r>
              <a:rPr lang="en-US" dirty="0" err="1">
                <a:solidFill>
                  <a:srgbClr val="002060"/>
                </a:solidFill>
              </a:rPr>
              <a:t>độ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đo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không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chắc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chắn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hoặc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ngẫu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nhiên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trong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tập</a:t>
            </a:r>
            <a:r>
              <a:rPr lang="en-US" dirty="0">
                <a:solidFill>
                  <a:srgbClr val="002060"/>
                </a:solidFill>
              </a:rPr>
              <a:t/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 err="1">
                <a:solidFill>
                  <a:srgbClr val="002060"/>
                </a:solidFill>
              </a:rPr>
              <a:t>dữ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liệu</a:t>
            </a:r>
            <a:r>
              <a:rPr lang="en-US" dirty="0">
                <a:solidFill>
                  <a:srgbClr val="002060"/>
                </a:solidFill>
              </a:rPr>
              <a:t> (</a:t>
            </a:r>
            <a:r>
              <a:rPr lang="en-US" dirty="0" err="1">
                <a:solidFill>
                  <a:srgbClr val="002060"/>
                </a:solidFill>
              </a:rPr>
              <a:t>cách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cây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quyết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định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phân</a:t>
            </a:r>
            <a:r>
              <a:rPr lang="en-US" dirty="0">
                <a:solidFill>
                  <a:srgbClr val="002060"/>
                </a:solidFill>
              </a:rPr>
              <a:t> chia </a:t>
            </a:r>
            <a:r>
              <a:rPr lang="en-US" dirty="0" err="1">
                <a:solidFill>
                  <a:srgbClr val="002060"/>
                </a:solidFill>
              </a:rPr>
              <a:t>dữ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liệu</a:t>
            </a:r>
            <a:r>
              <a:rPr lang="en-US" dirty="0">
                <a:solidFill>
                  <a:srgbClr val="002060"/>
                </a:solidFill>
              </a:rPr>
              <a:t>)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❖</a:t>
            </a:r>
            <a:r>
              <a:rPr lang="en-US" dirty="0" err="1">
                <a:solidFill>
                  <a:srgbClr val="002060"/>
                </a:solidFill>
              </a:rPr>
              <a:t>Thông</a:t>
            </a:r>
            <a:r>
              <a:rPr lang="en-US" dirty="0">
                <a:solidFill>
                  <a:srgbClr val="002060"/>
                </a:solidFill>
              </a:rPr>
              <a:t> tin </a:t>
            </a:r>
            <a:r>
              <a:rPr lang="en-US" dirty="0" err="1">
                <a:solidFill>
                  <a:srgbClr val="002060"/>
                </a:solidFill>
              </a:rPr>
              <a:t>thu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thập</a:t>
            </a:r>
            <a:r>
              <a:rPr lang="en-US" dirty="0">
                <a:solidFill>
                  <a:srgbClr val="002060"/>
                </a:solidFill>
              </a:rPr>
              <a:t> (Information Gain): </a:t>
            </a:r>
            <a:r>
              <a:rPr lang="en-US" dirty="0" err="1">
                <a:solidFill>
                  <a:srgbClr val="002060"/>
                </a:solidFill>
              </a:rPr>
              <a:t>độ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đo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mức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độ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giảm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của</a:t>
            </a:r>
            <a:r>
              <a:rPr lang="en-US" dirty="0">
                <a:solidFill>
                  <a:srgbClr val="002060"/>
                </a:solidFill>
              </a:rPr>
              <a:t> entropy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 err="1">
                <a:solidFill>
                  <a:srgbClr val="002060"/>
                </a:solidFill>
              </a:rPr>
              <a:t>sau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khi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tập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dữ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liệu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bị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phân</a:t>
            </a:r>
            <a:r>
              <a:rPr lang="en-US" dirty="0">
                <a:solidFill>
                  <a:srgbClr val="002060"/>
                </a:solidFill>
              </a:rPr>
              <a:t> chia: IG( Y, X) = Entropy (Y) - Entropy ( Y | X)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❖</a:t>
            </a:r>
            <a:r>
              <a:rPr lang="en-US" dirty="0" err="1">
                <a:solidFill>
                  <a:srgbClr val="002060"/>
                </a:solidFill>
              </a:rPr>
              <a:t>Chỉ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mục</a:t>
            </a:r>
            <a:r>
              <a:rPr lang="en-US" dirty="0">
                <a:solidFill>
                  <a:srgbClr val="002060"/>
                </a:solidFill>
              </a:rPr>
              <a:t> Gini (Gini Index): </a:t>
            </a:r>
            <a:r>
              <a:rPr lang="en-US" dirty="0" err="1">
                <a:solidFill>
                  <a:srgbClr val="002060"/>
                </a:solidFill>
              </a:rPr>
              <a:t>quyết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định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biến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đúng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cho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việc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phân</a:t>
            </a:r>
            <a:r>
              <a:rPr lang="en-US" dirty="0">
                <a:solidFill>
                  <a:srgbClr val="002060"/>
                </a:solidFill>
              </a:rPr>
              <a:t> chia </a:t>
            </a:r>
            <a:r>
              <a:rPr lang="en-US" dirty="0" err="1">
                <a:solidFill>
                  <a:srgbClr val="002060"/>
                </a:solidFill>
              </a:rPr>
              <a:t>các</a:t>
            </a:r>
            <a:r>
              <a:rPr lang="en-US" dirty="0">
                <a:solidFill>
                  <a:srgbClr val="002060"/>
                </a:solidFill>
              </a:rPr>
              <a:t/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 err="1">
                <a:solidFill>
                  <a:srgbClr val="002060"/>
                </a:solidFill>
              </a:rPr>
              <a:t>nút</a:t>
            </a:r>
            <a:r>
              <a:rPr lang="en-US" dirty="0">
                <a:solidFill>
                  <a:srgbClr val="002060"/>
                </a:solidFill>
              </a:rPr>
              <a:t> (node)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❖</a:t>
            </a:r>
            <a:r>
              <a:rPr lang="en-US" dirty="0" err="1">
                <a:solidFill>
                  <a:srgbClr val="002060"/>
                </a:solidFill>
              </a:rPr>
              <a:t>Nút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gốc</a:t>
            </a:r>
            <a:r>
              <a:rPr lang="en-US" dirty="0">
                <a:solidFill>
                  <a:srgbClr val="002060"/>
                </a:solidFill>
              </a:rPr>
              <a:t> (Root node): </a:t>
            </a:r>
            <a:r>
              <a:rPr lang="en-US" dirty="0" err="1">
                <a:solidFill>
                  <a:srgbClr val="002060"/>
                </a:solidFill>
              </a:rPr>
              <a:t>nút</a:t>
            </a:r>
            <a:r>
              <a:rPr lang="en-US" dirty="0">
                <a:solidFill>
                  <a:srgbClr val="002060"/>
                </a:solidFill>
              </a:rPr>
              <a:t> ở </a:t>
            </a:r>
            <a:r>
              <a:rPr lang="en-US" dirty="0" err="1">
                <a:solidFill>
                  <a:srgbClr val="002060"/>
                </a:solidFill>
              </a:rPr>
              <a:t>đỉnh</a:t>
            </a:r>
            <a:r>
              <a:rPr lang="en-US" dirty="0">
                <a:solidFill>
                  <a:srgbClr val="002060"/>
                </a:solidFill>
              </a:rPr>
              <a:t/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❖</a:t>
            </a:r>
            <a:r>
              <a:rPr lang="en-US" dirty="0" err="1">
                <a:solidFill>
                  <a:srgbClr val="002060"/>
                </a:solidFill>
              </a:rPr>
              <a:t>Nút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quyết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định</a:t>
            </a:r>
            <a:r>
              <a:rPr lang="en-US" dirty="0">
                <a:solidFill>
                  <a:srgbClr val="002060"/>
                </a:solidFill>
              </a:rPr>
              <a:t> (Decision node): </a:t>
            </a:r>
            <a:r>
              <a:rPr lang="en-US" dirty="0" err="1">
                <a:solidFill>
                  <a:srgbClr val="002060"/>
                </a:solidFill>
              </a:rPr>
              <a:t>nút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trung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gian</a:t>
            </a:r>
            <a:r>
              <a:rPr lang="en-US" dirty="0">
                <a:solidFill>
                  <a:srgbClr val="002060"/>
                </a:solidFill>
              </a:rPr>
              <a:t/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❖</a:t>
            </a:r>
            <a:r>
              <a:rPr lang="en-US" dirty="0" err="1">
                <a:solidFill>
                  <a:srgbClr val="002060"/>
                </a:solidFill>
              </a:rPr>
              <a:t>Nút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lá</a:t>
            </a:r>
            <a:r>
              <a:rPr lang="en-US" dirty="0">
                <a:solidFill>
                  <a:srgbClr val="002060"/>
                </a:solidFill>
              </a:rPr>
              <a:t> (Leaf node): </a:t>
            </a:r>
            <a:r>
              <a:rPr lang="en-US" dirty="0" err="1">
                <a:solidFill>
                  <a:srgbClr val="002060"/>
                </a:solidFill>
              </a:rPr>
              <a:t>kết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quả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cuối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cùng</a:t>
            </a:r>
            <a:r>
              <a:rPr lang="en-US" sz="2000" dirty="0">
                <a:solidFill>
                  <a:srgbClr val="002060"/>
                </a:solidFill>
              </a:rPr>
              <a:t> 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vi-VN" sz="2000" dirty="0"/>
              <a:t/>
            </a:r>
            <a:br>
              <a:rPr lang="vi-VN" sz="2000" dirty="0"/>
            </a:br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8735" y="2345745"/>
            <a:ext cx="4618848" cy="2782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462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240524f1f3_0_6"/>
          <p:cNvSpPr txBox="1"/>
          <p:nvPr/>
        </p:nvSpPr>
        <p:spPr>
          <a:xfrm>
            <a:off x="304800" y="139783"/>
            <a:ext cx="520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g2240524f1f3_0_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0300" y="829523"/>
            <a:ext cx="8411191" cy="506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2240524f1f3_0_6"/>
          <p:cNvSpPr txBox="1"/>
          <p:nvPr/>
        </p:nvSpPr>
        <p:spPr>
          <a:xfrm>
            <a:off x="519625" y="1659150"/>
            <a:ext cx="21648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0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Đoán điểm cắt của x để phân 2 lớp?</a:t>
            </a:r>
            <a:endParaRPr sz="20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40524f1f3_0_13"/>
          <p:cNvSpPr txBox="1"/>
          <p:nvPr/>
        </p:nvSpPr>
        <p:spPr>
          <a:xfrm>
            <a:off x="304800" y="139783"/>
            <a:ext cx="520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g2240524f1f3_0_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822465"/>
            <a:ext cx="3915245" cy="347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2240524f1f3_0_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45375" y="814365"/>
            <a:ext cx="4358480" cy="3492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240524f1f3_0_22"/>
          <p:cNvSpPr txBox="1"/>
          <p:nvPr/>
        </p:nvSpPr>
        <p:spPr>
          <a:xfrm>
            <a:off x="304800" y="139783"/>
            <a:ext cx="5208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vi-VN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g2240524f1f3_0_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8691" y="797180"/>
            <a:ext cx="8423563" cy="507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486</Words>
  <Application>Microsoft Office PowerPoint</Application>
  <PresentationFormat>On-screen Show (4:3)</PresentationFormat>
  <Paragraphs>95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5</vt:lpstr>
      <vt:lpstr>Calibri</vt:lpstr>
      <vt:lpstr>Arial</vt:lpstr>
      <vt:lpstr>SegoeUISymbol</vt:lpstr>
      <vt:lpstr>Maven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Huy</dc:creator>
  <cp:lastModifiedBy>Thanh Dang Tri</cp:lastModifiedBy>
  <cp:revision>6</cp:revision>
  <dcterms:created xsi:type="dcterms:W3CDTF">2021-10-18T16:01:56Z</dcterms:created>
  <dcterms:modified xsi:type="dcterms:W3CDTF">2023-12-08T10:00:47Z</dcterms:modified>
</cp:coreProperties>
</file>